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04BC963-58BF-4B59-9984-CE75BD69F556}"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04BC963-58BF-4B59-9984-CE75BD69F556}"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04BC963-58BF-4B59-9984-CE75BD69F556}"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04BC963-58BF-4B59-9984-CE75BD69F556}"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4BC963-58BF-4B59-9984-CE75BD69F556}" type="datetimeFigureOut">
              <a:rPr lang="ar-IQ" smtClean="0"/>
              <a:t>09/02/1440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04BC963-58BF-4B59-9984-CE75BD69F556}"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04BC963-58BF-4B59-9984-CE75BD69F556}" type="datetimeFigureOut">
              <a:rPr lang="ar-IQ" smtClean="0"/>
              <a:t>09/02/1440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04BC963-58BF-4B59-9984-CE75BD69F556}" type="datetimeFigureOut">
              <a:rPr lang="ar-IQ" smtClean="0"/>
              <a:t>09/02/1440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4BC963-58BF-4B59-9984-CE75BD69F556}" type="datetimeFigureOut">
              <a:rPr lang="ar-IQ" smtClean="0"/>
              <a:t>09/02/1440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BC963-58BF-4B59-9984-CE75BD69F556}"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4BC963-58BF-4B59-9984-CE75BD69F556}" type="datetimeFigureOut">
              <a:rPr lang="ar-IQ" smtClean="0"/>
              <a:t>09/02/1440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9EB9392-21B6-45B8-BCEC-3044B7533E2E}"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04BC963-58BF-4B59-9984-CE75BD69F556}" type="datetimeFigureOut">
              <a:rPr lang="ar-IQ" smtClean="0"/>
              <a:t>09/02/1440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9EB9392-21B6-45B8-BCEC-3044B7533E2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lvl="0"/>
            <a:r>
              <a:rPr lang="ar-SA" sz="3200" b="1" dirty="0"/>
              <a:t>خاصية التوزيع الطبيعي للمتغير </a:t>
            </a:r>
            <a:r>
              <a:rPr lang="en-US" sz="3200" b="1" dirty="0" smtClean="0"/>
              <a:t>(</a:t>
            </a:r>
            <a:r>
              <a:rPr lang="en-US" sz="3200" b="1" dirty="0" err="1" smtClean="0"/>
              <a:t>U</a:t>
            </a:r>
            <a:r>
              <a:rPr lang="en-US" sz="3200" b="1" baseline="-25000" dirty="0" err="1" smtClean="0"/>
              <a:t>i</a:t>
            </a:r>
            <a:r>
              <a:rPr lang="en-US" sz="3200" b="1" dirty="0"/>
              <a:t>)</a:t>
            </a:r>
            <a:r>
              <a:rPr lang="en-US" dirty="0"/>
              <a:t/>
            </a:r>
            <a:br>
              <a:rPr lang="en-US" dirty="0"/>
            </a:br>
            <a:endParaRPr lang="ar-IQ" dirty="0"/>
          </a:p>
        </p:txBody>
      </p:sp>
      <p:sp>
        <p:nvSpPr>
          <p:cNvPr id="3" name="Subtitle 2"/>
          <p:cNvSpPr>
            <a:spLocks noGrp="1"/>
          </p:cNvSpPr>
          <p:nvPr>
            <p:ph type="subTitle" idx="1"/>
          </p:nvPr>
        </p:nvSpPr>
        <p:spPr/>
        <p:txBody>
          <a:bodyPr>
            <a:normAutofit fontScale="92500" lnSpcReduction="10000"/>
          </a:bodyPr>
          <a:lstStyle/>
          <a:p>
            <a:r>
              <a:rPr lang="ar-SA" dirty="0"/>
              <a:t> المقصود بهذه الفرضية هو ان توزيع قيم </a:t>
            </a:r>
            <a:r>
              <a:rPr lang="en-US" dirty="0"/>
              <a:t>(</a:t>
            </a:r>
            <a:r>
              <a:rPr lang="en-US" dirty="0" err="1"/>
              <a:t>U</a:t>
            </a:r>
            <a:r>
              <a:rPr lang="en-US" baseline="-25000" dirty="0" err="1"/>
              <a:t>i</a:t>
            </a:r>
            <a:r>
              <a:rPr lang="en-US" dirty="0"/>
              <a:t>)</a:t>
            </a:r>
            <a:r>
              <a:rPr lang="ar-SA" dirty="0"/>
              <a:t> حول القيمة المتوقعة، والمفترض انها تساوي صفراً يكون على شكل جرس </a:t>
            </a:r>
            <a:r>
              <a:rPr lang="en-US" dirty="0"/>
              <a:t>Bell-shaped symmetrical distribution</a:t>
            </a:r>
            <a:r>
              <a:rPr lang="ar-SA" dirty="0"/>
              <a:t> لكل قيمة لـ </a:t>
            </a:r>
            <a:r>
              <a:rPr lang="en-US" dirty="0"/>
              <a:t>(X)</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000" dirty="0"/>
              <a:t>ان هذا الافتراض يعني ضمنياً ان القيم الصغيرة لـ </a:t>
            </a:r>
            <a:r>
              <a:rPr lang="en-US" sz="2000" dirty="0"/>
              <a:t>(U</a:t>
            </a:r>
            <a:r>
              <a:rPr lang="en-US" sz="2000" baseline="-25000" dirty="0"/>
              <a:t>I</a:t>
            </a:r>
            <a:r>
              <a:rPr lang="en-US" sz="2000" dirty="0"/>
              <a:t>)</a:t>
            </a:r>
            <a:r>
              <a:rPr lang="ar-SA" sz="2000" dirty="0"/>
              <a:t> تحدث باحتمالية أكبر من احتمالية حدوث </a:t>
            </a:r>
            <a:endParaRPr lang="ar-IQ" sz="2000" dirty="0"/>
          </a:p>
        </p:txBody>
      </p:sp>
      <p:sp>
        <p:nvSpPr>
          <p:cNvPr id="3" name="Content Placeholder 2"/>
          <p:cNvSpPr>
            <a:spLocks noGrp="1"/>
          </p:cNvSpPr>
          <p:nvPr>
            <p:ph idx="1"/>
          </p:nvPr>
        </p:nvSpPr>
        <p:spPr/>
        <p:txBody>
          <a:bodyPr/>
          <a:lstStyle/>
          <a:p>
            <a:r>
              <a:rPr lang="ar-SA" dirty="0"/>
              <a:t>القيم الكبيرة، ويعد هذا الافتراض من الافتراضات المهمة للغاية لبناء الاختبارات الاحصائية، وعمل قياسات لفترات الثقة. وعند عدم تحقق هذا الافتراض، وعلى الرغم من بقاء مقدرات المربعات الصغرى غير متحيزة ولها اصغر تبايناً ، الا ان تلك المقدرات لا تستوفي الصلاحيات الاحصائية لإجراء اختبارات مثل </a:t>
            </a:r>
            <a:r>
              <a:rPr lang="en-US" dirty="0"/>
              <a:t>( , F , T )</a:t>
            </a:r>
            <a:r>
              <a:rPr lang="ar-SA" dirty="0"/>
              <a:t>) لكون هذه الاختبارات تبنى على التوزيع الطبيعي.</a:t>
            </a:r>
            <a:endParaRPr lang="en-US" dirty="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ar-SA" sz="2800" b="1" dirty="0"/>
              <a:t>الاستقلالية المتسلسلة للأخطاء العشوائية </a:t>
            </a:r>
            <a:r>
              <a:rPr lang="en-US" sz="2800" b="1" dirty="0"/>
              <a:t>serial Independence</a:t>
            </a:r>
            <a:r>
              <a:rPr lang="en-US" sz="2800" dirty="0"/>
              <a:t/>
            </a:r>
            <a:br>
              <a:rPr lang="en-US" sz="2800" dirty="0"/>
            </a:br>
            <a:endParaRPr lang="ar-IQ" sz="2800" dirty="0"/>
          </a:p>
        </p:txBody>
      </p:sp>
      <p:sp>
        <p:nvSpPr>
          <p:cNvPr id="3" name="Content Placeholder 2"/>
          <p:cNvSpPr>
            <a:spLocks noGrp="1"/>
          </p:cNvSpPr>
          <p:nvPr>
            <p:ph idx="1"/>
          </p:nvPr>
        </p:nvSpPr>
        <p:spPr/>
        <p:txBody>
          <a:bodyPr/>
          <a:lstStyle/>
          <a:p>
            <a:r>
              <a:rPr lang="ar-SA" dirty="0"/>
              <a:t> ان القيم المختلفة لـ </a:t>
            </a:r>
            <a:r>
              <a:rPr lang="en-US" dirty="0"/>
              <a:t>(</a:t>
            </a:r>
            <a:r>
              <a:rPr lang="en-US" dirty="0" err="1"/>
              <a:t>U</a:t>
            </a:r>
            <a:r>
              <a:rPr lang="en-US" baseline="-25000" dirty="0" err="1"/>
              <a:t>i</a:t>
            </a:r>
            <a:r>
              <a:rPr lang="en-US" dirty="0"/>
              <a:t>)</a:t>
            </a:r>
            <a:r>
              <a:rPr lang="ar-SA" dirty="0"/>
              <a:t> تكون مستقلة بعضها عن البعض الاخر، وان هذا يعني ان التباينات المشتركة لـ </a:t>
            </a:r>
            <a:r>
              <a:rPr lang="en-US" dirty="0"/>
              <a:t>(</a:t>
            </a:r>
            <a:r>
              <a:rPr lang="en-US" dirty="0" err="1"/>
              <a:t>U</a:t>
            </a:r>
            <a:r>
              <a:rPr lang="en-US" baseline="-25000" dirty="0" err="1"/>
              <a:t>i</a:t>
            </a:r>
            <a:r>
              <a:rPr lang="en-US" dirty="0"/>
              <a:t>)</a:t>
            </a:r>
            <a:r>
              <a:rPr lang="ar-SA" dirty="0"/>
              <a:t> مع </a:t>
            </a:r>
            <a:r>
              <a:rPr lang="en-US" dirty="0"/>
              <a:t>(</a:t>
            </a:r>
            <a:r>
              <a:rPr lang="en-US" dirty="0" err="1"/>
              <a:t>U</a:t>
            </a:r>
            <a:r>
              <a:rPr lang="en-US" baseline="-25000" dirty="0" err="1"/>
              <a:t>j</a:t>
            </a:r>
            <a:r>
              <a:rPr lang="en-US" dirty="0"/>
              <a:t>)</a:t>
            </a:r>
            <a:r>
              <a:rPr lang="ar-SA" dirty="0"/>
              <a:t> مساوية للصفر، ومن ثم فان قيمة المتغير العشوائي في مدة معينة، لا تعتمد على قيمته في مدة اخرى. ورياضياً فان هذه العلاقة تأخذ الصيغة الاتية: </a:t>
            </a:r>
            <a:endParaRPr lang="en-US" dirty="0"/>
          </a:p>
          <a:p>
            <a:r>
              <a:rPr lang="en-US" dirty="0" err="1"/>
              <a:t>Cov</a:t>
            </a:r>
            <a:r>
              <a:rPr lang="en-US" dirty="0"/>
              <a:t>. (</a:t>
            </a:r>
            <a:r>
              <a:rPr lang="en-US" dirty="0" err="1"/>
              <a:t>U</a:t>
            </a:r>
            <a:r>
              <a:rPr lang="en-US" baseline="-25000" dirty="0" err="1"/>
              <a:t>i</a:t>
            </a:r>
            <a:r>
              <a:rPr lang="en-US" baseline="30000" dirty="0"/>
              <a:t> </a:t>
            </a:r>
            <a:r>
              <a:rPr lang="en-US" dirty="0" err="1"/>
              <a:t>U</a:t>
            </a:r>
            <a:r>
              <a:rPr lang="en-US" baseline="-25000" dirty="0" err="1"/>
              <a:t>j</a:t>
            </a:r>
            <a:r>
              <a:rPr lang="en-US" dirty="0"/>
              <a:t>) = 0 ( </a:t>
            </a:r>
            <a:r>
              <a:rPr lang="en-US" dirty="0" err="1"/>
              <a:t>i</a:t>
            </a:r>
            <a:r>
              <a:rPr lang="en-US" dirty="0"/>
              <a:t> , j  = 1,2…….n   , </a:t>
            </a:r>
            <a:r>
              <a:rPr lang="en-US" dirty="0" err="1"/>
              <a:t>i</a:t>
            </a:r>
            <a:r>
              <a:rPr lang="en-US" dirty="0"/>
              <a:t> </a:t>
            </a:r>
            <a:r>
              <a:rPr lang="en-US" dirty="0">
                <a:sym typeface="Symbol"/>
              </a:rPr>
              <a:t></a:t>
            </a:r>
            <a:r>
              <a:rPr lang="en-US" dirty="0"/>
              <a:t> j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2000" dirty="0"/>
              <a:t>ومن هذا يتبين ان هناك حالة انعدام للارتباط بين القيمة الجارية للمتغير المحذوف الواقع في </a:t>
            </a:r>
            <a:r>
              <a:rPr lang="en-US" sz="2000" dirty="0"/>
              <a:t>(U)</a:t>
            </a:r>
            <a:r>
              <a:rPr lang="ar-SA" sz="2000" dirty="0"/>
              <a:t> مع القيمة الماضية لنفس المتغير، وفي حالة وجود مخالفة لهذا الافتراض تظهر لنا مشكلة الارتباط الذاتي </a:t>
            </a:r>
            <a:r>
              <a:rPr lang="en-US" sz="2000" dirty="0"/>
              <a:t>Auto-correlation</a:t>
            </a:r>
            <a:endParaRPr lang="ar-IQ" sz="2000" dirty="0"/>
          </a:p>
        </p:txBody>
      </p:sp>
      <p:sp>
        <p:nvSpPr>
          <p:cNvPr id="3" name="Content Placeholder 2"/>
          <p:cNvSpPr>
            <a:spLocks noGrp="1"/>
          </p:cNvSpPr>
          <p:nvPr>
            <p:ph idx="1"/>
          </p:nvPr>
        </p:nvSpPr>
        <p:spPr/>
        <p:txBody>
          <a:bodyPr>
            <a:normAutofit fontScale="92500" lnSpcReduction="20000"/>
          </a:bodyPr>
          <a:lstStyle/>
          <a:p>
            <a:pPr lvl="0"/>
            <a:r>
              <a:rPr lang="ar-SA" b="1" dirty="0"/>
              <a:t>قيم </a:t>
            </a:r>
            <a:r>
              <a:rPr lang="en-GB" b="1" dirty="0" err="1"/>
              <a:t>U</a:t>
            </a:r>
            <a:r>
              <a:rPr lang="en-GB" b="1" baseline="-25000" dirty="0" err="1"/>
              <a:t>i</a:t>
            </a:r>
            <a:r>
              <a:rPr lang="ar-SA" b="1" dirty="0"/>
              <a:t> غير مرتبطة باي من المتغيرات المستقلة</a:t>
            </a:r>
            <a:endParaRPr lang="en-US" b="1" dirty="0"/>
          </a:p>
          <a:p>
            <a:r>
              <a:rPr lang="ar-SA" b="1" dirty="0"/>
              <a:t>       المقصود بهذه الفرضية هو انعدام التباينات المشتركة بين </a:t>
            </a:r>
            <a:r>
              <a:rPr lang="en-GB" b="1" dirty="0"/>
              <a:t>(X’s),(U’s)</a:t>
            </a:r>
            <a:r>
              <a:rPr lang="ar-SA" b="1" dirty="0"/>
              <a:t> وان توزيع قيم </a:t>
            </a:r>
            <a:r>
              <a:rPr lang="en-GB" b="1" dirty="0"/>
              <a:t>(X)</a:t>
            </a:r>
            <a:r>
              <a:rPr lang="ar-SA" b="1" dirty="0"/>
              <a:t> مستقلاً عن توزيع قيم </a:t>
            </a:r>
            <a:r>
              <a:rPr lang="en-GB" b="1" dirty="0"/>
              <a:t>(U)</a:t>
            </a:r>
            <a:r>
              <a:rPr lang="ar-SA" b="1" dirty="0"/>
              <a:t> أي ان : </a:t>
            </a:r>
            <a:endParaRPr lang="en-US" b="1" dirty="0"/>
          </a:p>
          <a:p>
            <a:r>
              <a:rPr lang="en-US" dirty="0" err="1"/>
              <a:t>Cov</a:t>
            </a:r>
            <a:r>
              <a:rPr lang="en-US" dirty="0"/>
              <a:t>. (XU) = E =0	</a:t>
            </a:r>
          </a:p>
          <a:p>
            <a:r>
              <a:rPr lang="ar-SA" dirty="0"/>
              <a:t>من هذا يتبين ان المصفوفة </a:t>
            </a:r>
            <a:r>
              <a:rPr lang="en-US" dirty="0"/>
              <a:t>(X)</a:t>
            </a:r>
            <a:r>
              <a:rPr lang="ar-SA" dirty="0"/>
              <a:t> ليست تصادفية، بمعنى انها تتوزع توزيعاً مستقلاً عن توزيع </a:t>
            </a:r>
            <a:r>
              <a:rPr lang="en-US" dirty="0"/>
              <a:t>(U)</a:t>
            </a:r>
            <a:r>
              <a:rPr lang="ar-SA" dirty="0"/>
              <a:t> ضمنياً هذا الافتراض يعني ان قيم </a:t>
            </a:r>
            <a:r>
              <a:rPr lang="en-US" dirty="0"/>
              <a:t> (X)</a:t>
            </a:r>
            <a:r>
              <a:rPr lang="ar-SA" dirty="0"/>
              <a:t>تبقى ثابتة </a:t>
            </a:r>
            <a:r>
              <a:rPr lang="en-US" dirty="0"/>
              <a:t>Fixed</a:t>
            </a:r>
            <a:r>
              <a:rPr lang="ar-SA" dirty="0"/>
              <a:t> وان الذي يتغير هو المتغير التابع </a:t>
            </a:r>
            <a:r>
              <a:rPr lang="en-US" dirty="0"/>
              <a:t>(Y)</a:t>
            </a:r>
            <a:r>
              <a:rPr lang="ar-SA" dirty="0"/>
              <a:t> نتيجة لاختلاف </a:t>
            </a:r>
            <a:r>
              <a:rPr lang="en-US" dirty="0"/>
              <a:t>U</a:t>
            </a:r>
            <a:r>
              <a:rPr lang="ar-SA" dirty="0"/>
              <a:t> ، بمعنى انه عندما نسحب عينات متتالية من المجتمع الاحصائي ، فان الذي يؤثر على الاختلاف في قيم </a:t>
            </a:r>
            <a:r>
              <a:rPr lang="en-US" dirty="0"/>
              <a:t>(Y)</a:t>
            </a:r>
            <a:r>
              <a:rPr lang="ar-SA" dirty="0"/>
              <a:t> هو المتغير العشوائي </a:t>
            </a:r>
            <a:r>
              <a:rPr lang="en-US" dirty="0"/>
              <a:t>(U)</a:t>
            </a:r>
            <a:r>
              <a:rPr lang="ar-SA" dirty="0"/>
              <a:t> فقط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 </a:t>
            </a:r>
            <a:r>
              <a:rPr lang="ar-SA" sz="2200" dirty="0"/>
              <a:t>إضافة الى ذلك فان هناك افتراضات اخرى لا تقل اهمية عما سبقها، الا ان تلك الافتراضات مطلوب تحديدها قبل البدء بتقدير الانموذج، منها المتعلق </a:t>
            </a:r>
            <a:r>
              <a:rPr lang="ar-SA" dirty="0"/>
              <a:t>بتشخيص </a:t>
            </a:r>
            <a:r>
              <a:rPr lang="en-US" dirty="0"/>
              <a:t>Identification</a:t>
            </a:r>
            <a:r>
              <a:rPr lang="ar-SA" dirty="0"/>
              <a:t> العلاقة </a:t>
            </a:r>
            <a:endParaRPr lang="ar-IQ" dirty="0"/>
          </a:p>
        </p:txBody>
      </p:sp>
      <p:sp>
        <p:nvSpPr>
          <p:cNvPr id="3" name="Content Placeholder 2"/>
          <p:cNvSpPr>
            <a:spLocks noGrp="1"/>
          </p:cNvSpPr>
          <p:nvPr>
            <p:ph idx="1"/>
          </p:nvPr>
        </p:nvSpPr>
        <p:spPr/>
        <p:txBody>
          <a:bodyPr>
            <a:normAutofit fontScale="92500"/>
          </a:bodyPr>
          <a:lstStyle/>
          <a:p>
            <a:r>
              <a:rPr lang="ar-SA" dirty="0"/>
              <a:t>المدروسة عندما يكون لدينا انموذج هيكلي يتكون من عدة معادلات، وآخر بعدم وجود اخطاء القياس </a:t>
            </a:r>
            <a:r>
              <a:rPr lang="en-US" dirty="0"/>
              <a:t>Measurement Errors</a:t>
            </a:r>
            <a:r>
              <a:rPr lang="ar-SA" dirty="0"/>
              <a:t> في المتغيرات المستقلة، وافتراض عدم وجود اخطاء التجميع </a:t>
            </a:r>
            <a:r>
              <a:rPr lang="en-US" dirty="0"/>
              <a:t>Aggregation Errors</a:t>
            </a:r>
            <a:r>
              <a:rPr lang="ar-SA" dirty="0"/>
              <a:t> التي قد يقع بها الباحث عند معالجة بياناته احصائياً. وافتراض صحة الصياغة </a:t>
            </a:r>
            <a:r>
              <a:rPr lang="en-US" dirty="0"/>
              <a:t>Specification</a:t>
            </a:r>
            <a:r>
              <a:rPr lang="ar-SA" dirty="0"/>
              <a:t> للأنموذج، والتي تمثل اولى واهم مراحل بناء الأنموذج والبحث في تحليل الانحدار.</a:t>
            </a:r>
            <a:endParaRPr lang="en-US" dirty="0"/>
          </a:p>
          <a:p>
            <a:r>
              <a:rPr lang="ar-SA" dirty="0"/>
              <a:t>3. طريقة المربعات الصغرى الاعتيادية في التقدير </a:t>
            </a:r>
            <a:r>
              <a:rPr lang="en-US" dirty="0"/>
              <a:t>Ordinary least square</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a:t> تعتمد طريقة المربعات الصغرى العادية على الحصول على مقدرات الانحدار بحيث يتم تصغير </a:t>
            </a:r>
            <a:endParaRPr lang="ar-IQ" dirty="0"/>
          </a:p>
        </p:txBody>
      </p:sp>
      <p:sp>
        <p:nvSpPr>
          <p:cNvPr id="3" name="Content Placeholder 2"/>
          <p:cNvSpPr>
            <a:spLocks noGrp="1"/>
          </p:cNvSpPr>
          <p:nvPr>
            <p:ph idx="1"/>
          </p:nvPr>
        </p:nvSpPr>
        <p:spPr/>
        <p:txBody>
          <a:bodyPr>
            <a:normAutofit fontScale="85000" lnSpcReduction="20000"/>
          </a:bodyPr>
          <a:lstStyle/>
          <a:p>
            <a:r>
              <a:rPr lang="ar-SA" dirty="0"/>
              <a:t>مجموع مربعات البواقي (</a:t>
            </a:r>
            <a:r>
              <a:rPr lang="en-US" dirty="0"/>
              <a:t>Residuals</a:t>
            </a:r>
            <a:r>
              <a:rPr lang="ar-SA" dirty="0"/>
              <a:t>) إلى أدنى قيمه لها.</a:t>
            </a:r>
            <a:endParaRPr lang="en-US" dirty="0"/>
          </a:p>
          <a:p>
            <a:r>
              <a:rPr lang="ar-SA" dirty="0"/>
              <a:t>ولتوضيح طرقة المربعات الصغرى الاعتيادية، نفرض لدينا نموذج الانحدار الخطي البسيط التالي: -</a:t>
            </a:r>
            <a:endParaRPr lang="en-US" dirty="0"/>
          </a:p>
          <a:p>
            <a:r>
              <a:rPr lang="ar-SA" dirty="0"/>
              <a:t> </a:t>
            </a:r>
            <a:r>
              <a:rPr lang="en-US" dirty="0"/>
              <a:t> </a:t>
            </a:r>
          </a:p>
          <a:p>
            <a:r>
              <a:rPr lang="ar-SA" dirty="0"/>
              <a:t>ولغرض الحصول على مقدرات المربعات الصغرى العادية يجب أولا ايجاد مجموع مربعات البواقي </a:t>
            </a:r>
            <a:r>
              <a:rPr lang="en-US" dirty="0">
                <a:sym typeface="Symbol"/>
              </a:rPr>
              <a:t></a:t>
            </a:r>
            <a:r>
              <a:rPr lang="en-US" dirty="0"/>
              <a:t>u</a:t>
            </a:r>
            <a:r>
              <a:rPr lang="en-US" baseline="30000" dirty="0"/>
              <a:t>2</a:t>
            </a:r>
            <a:r>
              <a:rPr lang="ar-SA" dirty="0"/>
              <a:t> وكما يلي: -</a:t>
            </a:r>
            <a:endParaRPr lang="en-US" dirty="0"/>
          </a:p>
          <a:p>
            <a:r>
              <a:rPr lang="en-US" dirty="0"/>
              <a:t> </a:t>
            </a:r>
          </a:p>
          <a:p>
            <a:r>
              <a:rPr lang="ar-SA" dirty="0"/>
              <a:t>وبعد ذلك يتم التوصل إلى الخط الذي تكون فيه مجموع مربعات البواقي أصغر ما يمكن [اختيار الخط الذي يدني مجموع مربعات البواقي إلى أصغر ما يمكن]. وذلك باستخدام التفاضل الجزئي بالنسبة للمجاهيل  </a:t>
            </a:r>
            <a:r>
              <a:rPr lang="en-US" dirty="0">
                <a:sym typeface="Symbol"/>
              </a:rPr>
              <a:t></a:t>
            </a:r>
            <a:r>
              <a:rPr lang="en-US" dirty="0"/>
              <a:t>, </a:t>
            </a:r>
            <a:r>
              <a:rPr lang="en-US" dirty="0">
                <a:sym typeface="Symbol"/>
              </a:rPr>
              <a:t></a:t>
            </a:r>
            <a:r>
              <a:rPr lang="en-US" dirty="0"/>
              <a:t> </a:t>
            </a:r>
            <a:r>
              <a:rPr lang="ar-SA" dirty="0"/>
              <a:t> حيث نحصل على :-</a:t>
            </a:r>
            <a:endParaRPr lang="en-US" dirty="0"/>
          </a:p>
          <a:p>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489</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خاصية التوزيع الطبيعي للمتغير (Ui) </vt:lpstr>
      <vt:lpstr>ان هذا الافتراض يعني ضمنياً ان القيم الصغيرة لـ (UI) تحدث باحتمالية أكبر من احتمالية حدوث </vt:lpstr>
      <vt:lpstr>الاستقلالية المتسلسلة للأخطاء العشوائية serial Independence </vt:lpstr>
      <vt:lpstr>ومن هذا يتبين ان هناك حالة انعدام للارتباط بين القيمة الجارية للمتغير المحذوف الواقع في (U) مع القيمة الماضية لنفس المتغير، وفي حالة وجود مخالفة لهذا الافتراض تظهر لنا مشكلة الارتباط الذاتي Auto-correlation</vt:lpstr>
      <vt:lpstr> إضافة الى ذلك فان هناك افتراضات اخرى لا تقل اهمية عما سبقها، الا ان تلك الافتراضات مطلوب تحديدها قبل البدء بتقدير الانموذج، منها المتعلق بتشخيص Identification العلاقة </vt:lpstr>
      <vt:lpstr> تعتمد طريقة المربعات الصغرى العادية على الحصول على مقدرات الانحدار بحيث يتم تصغير </vt:lpstr>
    </vt:vector>
  </TitlesOfParts>
  <Company>By DR.Ahmed Saker 2o1O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خاصية التوزيع الطبيعي للمتغير (Ui) </dc:title>
  <dc:creator>casper</dc:creator>
  <cp:lastModifiedBy>casper</cp:lastModifiedBy>
  <cp:revision>1</cp:revision>
  <dcterms:created xsi:type="dcterms:W3CDTF">2018-10-19T17:37:28Z</dcterms:created>
  <dcterms:modified xsi:type="dcterms:W3CDTF">2018-10-19T17:44:24Z</dcterms:modified>
</cp:coreProperties>
</file>